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445" r:id="rId4"/>
    <p:sldId id="450" r:id="rId5"/>
    <p:sldId id="303" r:id="rId6"/>
    <p:sldId id="453" r:id="rId7"/>
    <p:sldId id="454" r:id="rId8"/>
    <p:sldId id="459" r:id="rId9"/>
    <p:sldId id="430" r:id="rId10"/>
    <p:sldId id="471" r:id="rId11"/>
    <p:sldId id="467" r:id="rId12"/>
    <p:sldId id="470" r:id="rId13"/>
    <p:sldId id="468" r:id="rId14"/>
    <p:sldId id="458" r:id="rId15"/>
    <p:sldId id="466" r:id="rId16"/>
    <p:sldId id="460" r:id="rId17"/>
    <p:sldId id="461" r:id="rId18"/>
    <p:sldId id="472" r:id="rId19"/>
    <p:sldId id="462" r:id="rId20"/>
    <p:sldId id="475" r:id="rId21"/>
    <p:sldId id="463" r:id="rId22"/>
    <p:sldId id="464" r:id="rId23"/>
    <p:sldId id="465" r:id="rId24"/>
    <p:sldId id="469" r:id="rId25"/>
    <p:sldId id="473" r:id="rId26"/>
    <p:sldId id="431" r:id="rId27"/>
    <p:sldId id="433" r:id="rId28"/>
    <p:sldId id="440" r:id="rId29"/>
    <p:sldId id="437" r:id="rId30"/>
    <p:sldId id="457" r:id="rId31"/>
    <p:sldId id="474" r:id="rId32"/>
    <p:sldId id="476" r:id="rId33"/>
    <p:sldId id="447" r:id="rId34"/>
    <p:sldId id="446" r:id="rId35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ECF55-8144-CD4B-97F7-E68151E3212B}" v="99" dt="2019-10-12T12:46:33.979"/>
    <p1510:client id="{7CAAA595-7942-804E-BC18-8DA3E13E484D}" v="8" dt="2019-10-12T20:02:48.22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0261"/>
  </p:normalViewPr>
  <p:slideViewPr>
    <p:cSldViewPr snapToGrid="0" snapToObjects="1">
      <p:cViewPr varScale="1">
        <p:scale>
          <a:sx n="171" d="100"/>
          <a:sy n="171" d="100"/>
        </p:scale>
        <p:origin x="76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10/12/19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DonationX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65A98AA-8117-B944-BDA4-3E7491F84E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5" y="109405"/>
            <a:ext cx="481827" cy="3378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mang.burman.micro/navigation-drawer-with-navigation-component-4f032bfdeae6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blog.mindorks.com/android-navigation-drawer-in-kotl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navigation-drawer/" TargetMode="External"/><Relationship Id="rId5" Type="http://schemas.openxmlformats.org/officeDocument/2006/relationships/hyperlink" Target="https://medium.com/@myric.september/navigation-in-android-navigation-architecture-component-a1f103a6cc52" TargetMode="External"/><Relationship Id="rId4" Type="http://schemas.openxmlformats.org/officeDocument/2006/relationships/hyperlink" Target="https://developer.android.com/guide/navigati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234043-E5B5-5C4C-B8AF-746EFAA55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0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Navigation Graph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Navigation destinations &amp; actions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(none yet)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Fragment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Setup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B66FB-5C1C-BB4B-B4DB-5220959613AA}"/>
              </a:ext>
            </a:extLst>
          </p:cNvPr>
          <p:cNvCxnSpPr>
            <a:cxnSpLocks/>
          </p:cNvCxnSpPr>
          <p:nvPr/>
        </p:nvCxnSpPr>
        <p:spPr>
          <a:xfrm flipH="1">
            <a:off x="6410744" y="1033346"/>
            <a:ext cx="904456" cy="12628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F21884-49A8-2A4E-AA96-80EC79889BE1}"/>
              </a:ext>
            </a:extLst>
          </p:cNvPr>
          <p:cNvCxnSpPr>
            <a:cxnSpLocks/>
          </p:cNvCxnSpPr>
          <p:nvPr/>
        </p:nvCxnSpPr>
        <p:spPr>
          <a:xfrm flipH="1">
            <a:off x="6862972" y="1159628"/>
            <a:ext cx="742362" cy="37862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11B5AC-3F57-2942-B21B-ABE05E581016}"/>
              </a:ext>
            </a:extLst>
          </p:cNvPr>
          <p:cNvCxnSpPr>
            <a:cxnSpLocks/>
          </p:cNvCxnSpPr>
          <p:nvPr/>
        </p:nvCxnSpPr>
        <p:spPr>
          <a:xfrm flipH="1">
            <a:off x="7134520" y="1843298"/>
            <a:ext cx="742362" cy="37862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999685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4148FB-A243-0347-B05E-37E1142B7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65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</a:t>
            </a:r>
            <a:br>
              <a:rPr lang="en-US" dirty="0"/>
            </a:br>
            <a:r>
              <a:rPr lang="en-US" dirty="0"/>
              <a:t>Classes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Home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H="1">
            <a:off x="7573982" y="2899317"/>
            <a:ext cx="744828" cy="36291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360FB7-CFD3-5446-81D8-935880141B06}"/>
              </a:ext>
            </a:extLst>
          </p:cNvPr>
          <p:cNvCxnSpPr>
            <a:cxnSpLocks/>
          </p:cNvCxnSpPr>
          <p:nvPr/>
        </p:nvCxnSpPr>
        <p:spPr>
          <a:xfrm flipH="1">
            <a:off x="7946396" y="3386254"/>
            <a:ext cx="744828" cy="36291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27C8DD8C-CF89-7A46-BC9F-1D960931AD83}"/>
              </a:ext>
            </a:extLst>
          </p:cNvPr>
          <p:cNvSpPr/>
          <p:nvPr/>
        </p:nvSpPr>
        <p:spPr>
          <a:xfrm>
            <a:off x="2966224" y="1286107"/>
            <a:ext cx="156117" cy="1858537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E75CA92A-53E8-A94E-8116-3B80A15617A2}"/>
              </a:ext>
            </a:extLst>
          </p:cNvPr>
          <p:cNvSpPr/>
          <p:nvPr/>
        </p:nvSpPr>
        <p:spPr>
          <a:xfrm rot="10800000">
            <a:off x="3889090" y="1286107"/>
            <a:ext cx="156117" cy="1858537"/>
          </a:xfrm>
          <a:prstGeom prst="leftBracke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08676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6525C9-9D2D-A04D-96E3-6626D669B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65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</a:t>
            </a:r>
            <a:br>
              <a:rPr lang="en-US" dirty="0"/>
            </a:br>
            <a:r>
              <a:rPr lang="en-US" dirty="0"/>
              <a:t>Classes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Gallery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i="1" dirty="0" err="1">
                <a:solidFill>
                  <a:schemeClr val="tx1"/>
                </a:solidFill>
              </a:rPr>
              <a:t>GalleryFragment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 err="1">
                <a:solidFill>
                  <a:schemeClr val="tx1"/>
                </a:solidFill>
              </a:rPr>
              <a:t>GalleryViewModel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V="1">
            <a:off x="2433563" y="1522641"/>
            <a:ext cx="743645" cy="44555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212851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3265D2-E58F-214F-ADCE-021715A58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65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</a:t>
            </a:r>
            <a:br>
              <a:rPr lang="en-US" dirty="0"/>
            </a:br>
            <a:r>
              <a:rPr lang="en-US" dirty="0"/>
              <a:t>Classes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Gallery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i="1" dirty="0" err="1">
                <a:solidFill>
                  <a:schemeClr val="tx1"/>
                </a:solidFill>
              </a:rPr>
              <a:t>GalleryFragment</a:t>
            </a:r>
            <a:br>
              <a:rPr lang="en-US" sz="1600" i="1" dirty="0">
                <a:solidFill>
                  <a:schemeClr val="tx1"/>
                </a:solidFill>
              </a:rPr>
            </a:br>
            <a:r>
              <a:rPr lang="en-US" sz="1600" i="1" dirty="0" err="1">
                <a:solidFill>
                  <a:schemeClr val="tx1"/>
                </a:solidFill>
              </a:rPr>
              <a:t>GalleryViewModel</a:t>
            </a:r>
            <a:endParaRPr lang="en-US" sz="1600" i="1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Ditto for the 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V="1">
            <a:off x="2461417" y="1628687"/>
            <a:ext cx="743645" cy="44555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001468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30DAB1-80F4-6844-85EF-4801DE4D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2" y="-53430"/>
            <a:ext cx="6789615" cy="5143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FA68F3-2155-4F4D-9370-C852BC78BD9B}"/>
              </a:ext>
            </a:extLst>
          </p:cNvPr>
          <p:cNvCxnSpPr>
            <a:cxnSpLocks/>
          </p:cNvCxnSpPr>
          <p:nvPr/>
        </p:nvCxnSpPr>
        <p:spPr>
          <a:xfrm flipH="1" flipV="1">
            <a:off x="4363844" y="2787805"/>
            <a:ext cx="208156" cy="71367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413119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FA68F3-2155-4F4D-9370-C852BC78BD9B}"/>
              </a:ext>
            </a:extLst>
          </p:cNvPr>
          <p:cNvCxnSpPr>
            <a:cxnSpLocks/>
          </p:cNvCxnSpPr>
          <p:nvPr/>
        </p:nvCxnSpPr>
        <p:spPr>
          <a:xfrm flipH="1" flipV="1">
            <a:off x="4363844" y="2787805"/>
            <a:ext cx="208156" cy="71367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A8D0A4-84B0-3F47-A4FD-C446BD13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31" y="-53430"/>
            <a:ext cx="6789615" cy="5143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00C0E5-A813-E749-B178-C28CDAD15832}"/>
              </a:ext>
            </a:extLst>
          </p:cNvPr>
          <p:cNvCxnSpPr>
            <a:cxnSpLocks/>
          </p:cNvCxnSpPr>
          <p:nvPr/>
        </p:nvCxnSpPr>
        <p:spPr>
          <a:xfrm flipH="1" flipV="1">
            <a:off x="6110040" y="2323171"/>
            <a:ext cx="1651209" cy="8549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BC5450-ABA7-F945-ABCC-836E69808AEE}"/>
              </a:ext>
            </a:extLst>
          </p:cNvPr>
          <p:cNvCxnSpPr>
            <a:cxnSpLocks/>
          </p:cNvCxnSpPr>
          <p:nvPr/>
        </p:nvCxnSpPr>
        <p:spPr>
          <a:xfrm flipH="1">
            <a:off x="6192230" y="1434791"/>
            <a:ext cx="721941" cy="32721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6662A-0DE2-4D4D-A15A-526E915F83D6}"/>
              </a:ext>
            </a:extLst>
          </p:cNvPr>
          <p:cNvCxnSpPr>
            <a:cxnSpLocks/>
          </p:cNvCxnSpPr>
          <p:nvPr/>
        </p:nvCxnSpPr>
        <p:spPr>
          <a:xfrm flipH="1" flipV="1">
            <a:off x="6850153" y="2854437"/>
            <a:ext cx="851623" cy="11539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CD1F46-7D8A-0742-A0D4-58FF3A9390C4}"/>
              </a:ext>
            </a:extLst>
          </p:cNvPr>
          <p:cNvCxnSpPr>
            <a:cxnSpLocks/>
          </p:cNvCxnSpPr>
          <p:nvPr/>
        </p:nvCxnSpPr>
        <p:spPr>
          <a:xfrm flipH="1" flipV="1">
            <a:off x="6318197" y="3014545"/>
            <a:ext cx="855754" cy="3754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83538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nav_header</a:t>
            </a:r>
            <a:r>
              <a:rPr lang="en-US" sz="2000" b="1" dirty="0">
                <a:solidFill>
                  <a:schemeClr val="tx1"/>
                </a:solidFill>
              </a:rPr>
              <a:t>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4B82EA-7A1F-C54C-91D4-EF50CBF2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1" y="-53430"/>
            <a:ext cx="67896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448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app_bar</a:t>
            </a:r>
            <a:r>
              <a:rPr lang="en-US" sz="2000" b="1" dirty="0">
                <a:solidFill>
                  <a:schemeClr val="tx1"/>
                </a:solidFill>
              </a:rPr>
              <a:t>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EC4B9F-90D9-8A4F-8ACA-50ADF6CB7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1" y="-53430"/>
            <a:ext cx="6789615" cy="5143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91982-E363-E147-BF56-2AF8D9C5FD8B}"/>
              </a:ext>
            </a:extLst>
          </p:cNvPr>
          <p:cNvCxnSpPr/>
          <p:nvPr/>
        </p:nvCxnSpPr>
        <p:spPr>
          <a:xfrm flipH="1" flipV="1">
            <a:off x="4905039" y="2882537"/>
            <a:ext cx="182880" cy="86214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553619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418FEF-CE62-094F-9C2A-1901958D2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58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app_bar</a:t>
            </a:r>
            <a:r>
              <a:rPr lang="en-US" sz="2000" b="1" dirty="0">
                <a:solidFill>
                  <a:schemeClr val="tx1"/>
                </a:solidFill>
              </a:rPr>
              <a:t>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82EE31-1802-5D47-A23A-D9205D23F8A8}"/>
              </a:ext>
            </a:extLst>
          </p:cNvPr>
          <p:cNvCxnSpPr>
            <a:cxnSpLocks/>
          </p:cNvCxnSpPr>
          <p:nvPr/>
        </p:nvCxnSpPr>
        <p:spPr>
          <a:xfrm flipH="1">
            <a:off x="6663215" y="2518320"/>
            <a:ext cx="1202112" cy="24898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772375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content_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‘links up’ with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navigation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919B6-A84B-8242-B86A-3CD6C9F97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2" y="-53430"/>
            <a:ext cx="6789615" cy="5143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V="1">
            <a:off x="3895493" y="2708366"/>
            <a:ext cx="754884" cy="74851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C2E86-969C-BD4A-83B8-2871940B7D27}"/>
              </a:ext>
            </a:extLst>
          </p:cNvPr>
          <p:cNvCxnSpPr>
            <a:cxnSpLocks/>
          </p:cNvCxnSpPr>
          <p:nvPr/>
        </p:nvCxnSpPr>
        <p:spPr>
          <a:xfrm>
            <a:off x="1863315" y="2265821"/>
            <a:ext cx="1177251" cy="125053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235865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149D4-6C0E-0440-8E77-7AD6D7C34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947" y="566061"/>
            <a:ext cx="4558904" cy="385531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CEEA68F-BEC8-2C4D-A4F6-10EE9B14F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36" y="566061"/>
            <a:ext cx="8340328" cy="1924590"/>
          </a:xfrm>
        </p:spPr>
        <p:txBody>
          <a:bodyPr>
            <a:normAutofit/>
          </a:bodyPr>
          <a:lstStyle/>
          <a:p>
            <a:r>
              <a:rPr lang="en-US" sz="3000" dirty="0"/>
              <a:t>DonationX</a:t>
            </a:r>
            <a:br>
              <a:rPr lang="en-US" sz="3000" dirty="0"/>
            </a:br>
            <a:r>
              <a:rPr lang="en-US" sz="3000" dirty="0"/>
              <a:t>Walkthrough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E20BC3-4813-0342-AE60-42B508595F8E}"/>
              </a:ext>
            </a:extLst>
          </p:cNvPr>
          <p:cNvCxnSpPr>
            <a:cxnSpLocks/>
          </p:cNvCxnSpPr>
          <p:nvPr/>
        </p:nvCxnSpPr>
        <p:spPr>
          <a:xfrm flipV="1">
            <a:off x="5660571" y="2238103"/>
            <a:ext cx="1558835" cy="5720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4083AD-8696-D245-BF0C-E0E0FEAAB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74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content_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‘links up’ with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navigation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H="1">
            <a:off x="6919850" y="2259718"/>
            <a:ext cx="1027253" cy="25860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C2E86-969C-BD4A-83B8-2871940B7D27}"/>
              </a:ext>
            </a:extLst>
          </p:cNvPr>
          <p:cNvCxnSpPr>
            <a:cxnSpLocks/>
          </p:cNvCxnSpPr>
          <p:nvPr/>
        </p:nvCxnSpPr>
        <p:spPr>
          <a:xfrm>
            <a:off x="1863315" y="2265821"/>
            <a:ext cx="1177251" cy="125053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922386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39004E-4C4E-9442-B4EC-A71486AA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2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 Layouts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fragment_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Ditto for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gallery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slideshow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tools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share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send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/>
          <p:nvPr/>
        </p:nvCxnSpPr>
        <p:spPr>
          <a:xfrm flipH="1" flipV="1">
            <a:off x="4480560" y="2725784"/>
            <a:ext cx="182880" cy="86214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096729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72F1DE-87CF-FE45-9CE8-E81CF88F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2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</a:t>
            </a:r>
            <a:br>
              <a:rPr lang="en-US" dirty="0"/>
            </a:br>
            <a:r>
              <a:rPr lang="en-US" dirty="0"/>
              <a:t>Menus</a:t>
            </a:r>
          </a:p>
          <a:p>
            <a:pPr lvl="1"/>
            <a:r>
              <a:rPr lang="en-US" sz="2000" b="1" dirty="0" err="1">
                <a:solidFill>
                  <a:schemeClr val="tx1"/>
                </a:solidFill>
              </a:rPr>
              <a:t>home.xml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/>
          <p:nvPr/>
        </p:nvCxnSpPr>
        <p:spPr>
          <a:xfrm flipH="1" flipV="1">
            <a:off x="4480560" y="2725784"/>
            <a:ext cx="182880" cy="86214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38255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8ABD82-C17F-FD43-9BF0-1F13ADA71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2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Various</a:t>
            </a:r>
            <a:br>
              <a:rPr lang="en-US" dirty="0"/>
            </a:br>
            <a:r>
              <a:rPr lang="en-US" dirty="0"/>
              <a:t>Menus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home_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err="1">
                <a:solidFill>
                  <a:schemeClr val="tx1"/>
                </a:solidFill>
              </a:rPr>
              <a:t>drawer.xml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ED9AB-804A-0F4F-B240-7153766F0FBD}"/>
              </a:ext>
            </a:extLst>
          </p:cNvPr>
          <p:cNvCxnSpPr>
            <a:cxnSpLocks/>
          </p:cNvCxnSpPr>
          <p:nvPr/>
        </p:nvCxnSpPr>
        <p:spPr>
          <a:xfrm flipH="1">
            <a:off x="6771341" y="1219200"/>
            <a:ext cx="734360" cy="13087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9516207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Initial Setup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9703" y="15435"/>
            <a:ext cx="2520314" cy="514349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D7BB2-0007-E047-826A-18484C0D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7" y="861590"/>
            <a:ext cx="4613125" cy="39011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001C4-D9BB-6842-A128-0EC9DD894A10}"/>
              </a:ext>
            </a:extLst>
          </p:cNvPr>
          <p:cNvCxnSpPr/>
          <p:nvPr/>
        </p:nvCxnSpPr>
        <p:spPr>
          <a:xfrm flipV="1">
            <a:off x="1968137" y="2098766"/>
            <a:ext cx="3979817" cy="87085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572031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Studio (and the Navigation Library) does a lot of the heavy lifting for you, but generally the following steps are necessary to add a Navigation Drawer to your app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Create drawer layout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Bind to navigation drawer layout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Handle navigation drawer click and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Update content based on user selection</a:t>
            </a:r>
          </a:p>
          <a:p>
            <a:pPr lvl="1"/>
            <a:endParaRPr lang="en-US" i="1" dirty="0">
              <a:solidFill>
                <a:srgbClr val="008000"/>
              </a:solidFill>
            </a:endParaRPr>
          </a:p>
          <a:p>
            <a:r>
              <a:rPr lang="en-US" b="1" dirty="0"/>
              <a:t>Let’s compare….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278900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- </a:t>
            </a:r>
            <a:r>
              <a:rPr lang="en-US" i="1" dirty="0"/>
              <a:t>Create Drawer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8513069" cy="4299943"/>
          </a:xfrm>
        </p:spPr>
        <p:txBody>
          <a:bodyPr/>
          <a:lstStyle/>
          <a:p>
            <a:r>
              <a:rPr lang="en-IE" b="1" dirty="0"/>
              <a:t>Done </a:t>
            </a:r>
            <a:r>
              <a:rPr lang="en-IE" dirty="0"/>
              <a:t>(you just need to change it to suit your app, or maybe not? </a:t>
            </a:r>
            <a:r>
              <a:rPr lang="en-IE" dirty="0">
                <a:sym typeface="Wingdings" pitchFamily="2" charset="2"/>
              </a:rPr>
              <a:t></a:t>
            </a:r>
            <a:r>
              <a:rPr lang="en-I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622496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Bind to the Drawer Layout etc.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8505065" cy="4299943"/>
          </a:xfrm>
        </p:spPr>
        <p:txBody>
          <a:bodyPr/>
          <a:lstStyle/>
          <a:p>
            <a:r>
              <a:rPr lang="en-US" dirty="0"/>
              <a:t>Bind to the </a:t>
            </a:r>
            <a:r>
              <a:rPr lang="en-US" b="1" dirty="0"/>
              <a:t>Drawer</a:t>
            </a:r>
            <a:r>
              <a:rPr lang="en-US" dirty="0"/>
              <a:t> and </a:t>
            </a:r>
            <a:r>
              <a:rPr lang="en-US" b="1" dirty="0"/>
              <a:t>Navigation View </a:t>
            </a:r>
            <a:r>
              <a:rPr lang="en-US" dirty="0"/>
              <a:t>to allow you to handle the user navigation and switching content based on user selection… </a:t>
            </a:r>
          </a:p>
          <a:p>
            <a:r>
              <a:rPr lang="en-US" b="1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05587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Bind to the Drawer Layout etc.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7922187" cy="4299943"/>
          </a:xfrm>
        </p:spPr>
        <p:txBody>
          <a:bodyPr/>
          <a:lstStyle/>
          <a:p>
            <a:r>
              <a:rPr lang="en-US" dirty="0"/>
              <a:t>Display some kind of initial landing page once the app starts – </a:t>
            </a:r>
            <a:r>
              <a:rPr lang="en-US" b="1" dirty="0"/>
              <a:t>Done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( after simply replacing the ‘Home’ fragment and layout with our own ‘Donate’ logic and layout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23091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8060566" cy="761815"/>
          </a:xfrm>
        </p:spPr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Handle Drawer Click &amp; Update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03538"/>
            <a:ext cx="8746187" cy="4299943"/>
          </a:xfrm>
        </p:spPr>
        <p:txBody>
          <a:bodyPr/>
          <a:lstStyle/>
          <a:p>
            <a:r>
              <a:rPr lang="en-US" b="1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29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75034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b="1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80630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Navigation Component usage in DonationX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Initial Setup Look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Code Extracts from DonationX 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05861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33614D-9CA8-C447-A2DA-7CBDB1FBF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8" y="0"/>
            <a:ext cx="1951684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72A2C-50CD-2843-8B7F-9F22E978A4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8CBD-BADE-ED45-A6D2-C5D43827A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B517CF-D597-3E4F-87F0-60F85CB2C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07" y="-6512"/>
            <a:ext cx="2291731" cy="5143500"/>
          </a:xfrm>
          <a:prstGeom prst="rect">
            <a:avLst/>
          </a:prstGeom>
        </p:spPr>
      </p:pic>
      <p:sp>
        <p:nvSpPr>
          <p:cNvPr id="27" name="Double Bracket 26">
            <a:extLst>
              <a:ext uri="{FF2B5EF4-FFF2-40B4-BE49-F238E27FC236}">
                <a16:creationId xmlns:a16="http://schemas.microsoft.com/office/drawing/2014/main" id="{D4983073-5A30-8E4F-B54C-B7004671E245}"/>
              </a:ext>
            </a:extLst>
          </p:cNvPr>
          <p:cNvSpPr/>
          <p:nvPr/>
        </p:nvSpPr>
        <p:spPr>
          <a:xfrm>
            <a:off x="1040096" y="2141220"/>
            <a:ext cx="1303502" cy="1181100"/>
          </a:xfrm>
          <a:prstGeom prst="bracketPair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307272-988D-864E-B162-4C7431F77F90}"/>
              </a:ext>
            </a:extLst>
          </p:cNvPr>
          <p:cNvSpPr/>
          <p:nvPr/>
        </p:nvSpPr>
        <p:spPr>
          <a:xfrm>
            <a:off x="3464214" y="1048898"/>
            <a:ext cx="151515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DonationX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C0F6BC-9E3B-3148-ADE0-963A9FC0BA62}"/>
              </a:ext>
            </a:extLst>
          </p:cNvPr>
          <p:cNvSpPr/>
          <p:nvPr/>
        </p:nvSpPr>
        <p:spPr>
          <a:xfrm>
            <a:off x="3552379" y="3661014"/>
            <a:ext cx="133882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Donation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B6475F-1051-D940-BDAA-C19E29AB9A02}"/>
              </a:ext>
            </a:extLst>
          </p:cNvPr>
          <p:cNvCxnSpPr>
            <a:cxnSpLocks/>
          </p:cNvCxnSpPr>
          <p:nvPr/>
        </p:nvCxnSpPr>
        <p:spPr>
          <a:xfrm flipH="1">
            <a:off x="1883802" y="1268189"/>
            <a:ext cx="1580412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FB1D7D-81BD-AC4F-ABF4-BD89AB06EB06}"/>
              </a:ext>
            </a:extLst>
          </p:cNvPr>
          <p:cNvCxnSpPr>
            <a:cxnSpLocks/>
          </p:cNvCxnSpPr>
          <p:nvPr/>
        </p:nvCxnSpPr>
        <p:spPr>
          <a:xfrm>
            <a:off x="4884624" y="3875209"/>
            <a:ext cx="1668577" cy="509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F985DF-E2B4-934D-AC80-5C6D41C5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6559" y="162475"/>
            <a:ext cx="4027781" cy="3935358"/>
          </a:xfrm>
        </p:spPr>
        <p:txBody>
          <a:bodyPr/>
          <a:lstStyle/>
          <a:p>
            <a:r>
              <a:rPr lang="en-US" sz="2775" b="1" dirty="0" err="1">
                <a:solidFill>
                  <a:srgbClr val="C00000"/>
                </a:solidFill>
              </a:rPr>
              <a:t>Projecture</a:t>
            </a:r>
            <a:r>
              <a:rPr lang="en-US" sz="2775" b="1" dirty="0">
                <a:solidFill>
                  <a:srgbClr val="C00000"/>
                </a:solidFill>
              </a:rPr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13560309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9F5192-8B78-A848-A747-65B965609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0" y="-53430"/>
            <a:ext cx="6789615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83166"/>
            <a:ext cx="2430270" cy="4299943"/>
          </a:xfrm>
        </p:spPr>
        <p:txBody>
          <a:bodyPr/>
          <a:lstStyle/>
          <a:p>
            <a:r>
              <a:rPr lang="en-US" sz="2775" b="1" dirty="0">
                <a:solidFill>
                  <a:srgbClr val="C00000"/>
                </a:solidFill>
              </a:rPr>
              <a:t>Navigation Graph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Navigation destinations &amp;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B66FB-5C1C-BB4B-B4DB-5220959613AA}"/>
              </a:ext>
            </a:extLst>
          </p:cNvPr>
          <p:cNvCxnSpPr>
            <a:cxnSpLocks/>
          </p:cNvCxnSpPr>
          <p:nvPr/>
        </p:nvCxnSpPr>
        <p:spPr>
          <a:xfrm>
            <a:off x="4720683" y="1122556"/>
            <a:ext cx="924275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0E25F-3642-D647-BE34-9E5A3780C02E}"/>
              </a:ext>
            </a:extLst>
          </p:cNvPr>
          <p:cNvCxnSpPr>
            <a:cxnSpLocks/>
          </p:cNvCxnSpPr>
          <p:nvPr/>
        </p:nvCxnSpPr>
        <p:spPr>
          <a:xfrm>
            <a:off x="4572000" y="1339498"/>
            <a:ext cx="3429000" cy="29606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1405A-E944-5444-889F-A14E1168F10A}"/>
              </a:ext>
            </a:extLst>
          </p:cNvPr>
          <p:cNvCxnSpPr>
            <a:cxnSpLocks/>
          </p:cNvCxnSpPr>
          <p:nvPr/>
        </p:nvCxnSpPr>
        <p:spPr>
          <a:xfrm flipH="1">
            <a:off x="5207000" y="447800"/>
            <a:ext cx="914400" cy="42385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995754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F7969-EB1C-F342-951E-CCC72F50D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375319"/>
            <a:ext cx="7772401" cy="11374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Source Code Solution</a:t>
            </a:r>
            <a:br>
              <a:rPr lang="en-US" sz="2800" dirty="0"/>
            </a:br>
            <a:r>
              <a:rPr lang="en-US" sz="2800" dirty="0"/>
              <a:t>available </a:t>
            </a:r>
            <a:br>
              <a:rPr lang="en-US" sz="2800" dirty="0"/>
            </a:br>
            <a:r>
              <a:rPr lang="en-US" sz="2800" dirty="0"/>
              <a:t>at end of </a:t>
            </a:r>
            <a:br>
              <a:rPr lang="en-US" sz="2800" dirty="0"/>
            </a:br>
            <a:r>
              <a:rPr lang="en-US" sz="2800" dirty="0"/>
              <a:t>Lab K07a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18677-3705-A646-B390-AC0B3F19A2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E1D38-1478-6848-A478-05E985D3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30628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401835" y="2645418"/>
            <a:ext cx="8591163" cy="2037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19188" indent="-1111250" algn="l"/>
            <a:r>
              <a:rPr lang="en-IE" sz="1476" dirty="0"/>
              <a:t>Sources: 	</a:t>
            </a:r>
            <a:r>
              <a:rPr lang="en-IE" sz="1476" dirty="0">
                <a:hlinkClick r:id="rId2"/>
              </a:rPr>
              <a:t>https://blog.mindorks.com/android-navigation-drawer-in-kotlin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3"/>
              </a:rPr>
              <a:t>https://medium.com/@umang.burman.micro/navigation-drawer-with-navigation-component-4f032bfdeae6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4"/>
              </a:rPr>
              <a:t>https://developer.android.com/guide/navigation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5"/>
              </a:rPr>
              <a:t>https://medium.com/@myric.september/navigation-in-android-navigation-architecture-component-a1f103a6cc52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6"/>
              </a:rPr>
              <a:t>https://material.io/components/navigation-drawer/#</a:t>
            </a:r>
            <a:endParaRPr lang="en-IE" sz="1476" dirty="0"/>
          </a:p>
          <a:p>
            <a:pPr marL="1119188" indent="-1111250" algn="l"/>
            <a:br>
              <a:rPr lang="en-IE" sz="1476" dirty="0"/>
            </a:br>
            <a:endParaRPr lang="en-IE" sz="1476" dirty="0"/>
          </a:p>
          <a:p>
            <a:pPr marL="1119188" indent="-1111250" algn="l"/>
            <a:endParaRPr sz="147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92386"/>
      </p:ext>
    </p:extLst>
  </p:cSld>
  <p:clrMapOvr>
    <a:masterClrMapping/>
  </p:clrMapOvr>
  <p:transition spd="med" advTm="833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34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05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Nav Drawer</a:t>
            </a:r>
            <a:br>
              <a:rPr lang="en-IE" sz="3000" dirty="0"/>
            </a:br>
            <a:r>
              <a:rPr lang="en-IE" sz="3000" dirty="0"/>
              <a:t>in DonationX</a:t>
            </a:r>
            <a:endParaRPr lang="en-IE" sz="3000" i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401836" y="2645421"/>
            <a:ext cx="8340328" cy="535781"/>
          </a:xfrm>
        </p:spPr>
        <p:txBody>
          <a:bodyPr/>
          <a:lstStyle/>
          <a:p>
            <a:r>
              <a:rPr lang="en-IE" dirty="0"/>
              <a:t>Auto Setup (via Navigation Component)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F03B9F-FEE2-304D-87D6-37B0E6D2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74" y="461385"/>
            <a:ext cx="4620490" cy="32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8138"/>
      </p:ext>
    </p:extLst>
  </p:cSld>
  <p:clrMapOvr>
    <a:masterClrMapping/>
  </p:clrMapOvr>
  <p:transition spd="med" advTm="528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Initial Setup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9703" y="15435"/>
            <a:ext cx="2520314" cy="514349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D7BB2-0007-E047-826A-18484C0D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7" y="861590"/>
            <a:ext cx="4613125" cy="39011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001C4-D9BB-6842-A128-0EC9DD894A10}"/>
              </a:ext>
            </a:extLst>
          </p:cNvPr>
          <p:cNvCxnSpPr/>
          <p:nvPr/>
        </p:nvCxnSpPr>
        <p:spPr>
          <a:xfrm flipV="1">
            <a:off x="1968137" y="2098766"/>
            <a:ext cx="3979817" cy="87085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9534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Initial Setup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F3433-3820-C244-8631-E5E079F6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20850"/>
            <a:ext cx="2536960" cy="5132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6FA56-B6BF-854C-9521-3D1DDFAC8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673" y="688168"/>
            <a:ext cx="5175158" cy="44488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8ED34B-BD65-D84B-BCE0-41A2772B141E}"/>
              </a:ext>
            </a:extLst>
          </p:cNvPr>
          <p:cNvCxnSpPr>
            <a:cxnSpLocks/>
          </p:cNvCxnSpPr>
          <p:nvPr/>
        </p:nvCxnSpPr>
        <p:spPr>
          <a:xfrm flipV="1">
            <a:off x="4572000" y="861591"/>
            <a:ext cx="1981201" cy="164454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271332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51995" y="1980405"/>
            <a:ext cx="7555655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What Do You Get?</a:t>
            </a:r>
            <a:b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</a:br>
            <a:b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(errors in </a:t>
            </a:r>
            <a:r>
              <a:rPr lang="en-US" sz="2400" b="1" kern="1200" spc="-75" dirty="0" err="1">
                <a:solidFill>
                  <a:srgbClr val="00882B"/>
                </a:solidFill>
                <a:latin typeface="+mj-lt"/>
                <a:ea typeface="+mj-ea"/>
                <a:cs typeface="+mj-cs"/>
              </a:rPr>
              <a:t>strings.xml</a:t>
            </a:r>
            <a:r>
              <a:rPr lang="en-US" sz="24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2400" b="1" kern="1200" spc="-75" dirty="0" err="1">
                <a:solidFill>
                  <a:srgbClr val="00882B"/>
                </a:solidFill>
                <a:latin typeface="+mj-lt"/>
                <a:ea typeface="+mj-ea"/>
                <a:cs typeface="+mj-cs"/>
              </a:rPr>
              <a:t>dimens.xml</a:t>
            </a:r>
            <a:r>
              <a:rPr lang="en-US" sz="24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 for a start </a:t>
            </a:r>
            <a:r>
              <a:rPr lang="en-US" sz="24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r>
              <a:rPr lang="en-US" sz="24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)</a:t>
            </a:r>
            <a:endParaRPr lang="en-US" sz="3600" b="1" kern="1200" spc="-75" dirty="0">
              <a:solidFill>
                <a:srgbClr val="00882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58823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-53430"/>
            <a:ext cx="2430270" cy="4299943"/>
          </a:xfrm>
        </p:spPr>
        <p:txBody>
          <a:bodyPr/>
          <a:lstStyle/>
          <a:p>
            <a:r>
              <a:rPr lang="en-US" dirty="0"/>
              <a:t>Navigation Graph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Navigation destinations &amp; actions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(none yet)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DonationX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B92087-13CE-F14F-B0B1-86A6117D2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1" y="-50057"/>
            <a:ext cx="6789615" cy="5143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B66FB-5C1C-BB4B-B4DB-5220959613AA}"/>
              </a:ext>
            </a:extLst>
          </p:cNvPr>
          <p:cNvCxnSpPr>
            <a:cxnSpLocks/>
          </p:cNvCxnSpPr>
          <p:nvPr/>
        </p:nvCxnSpPr>
        <p:spPr>
          <a:xfrm>
            <a:off x="4720683" y="1122556"/>
            <a:ext cx="1131475" cy="26210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0E25F-3642-D647-BE34-9E5A3780C02E}"/>
              </a:ext>
            </a:extLst>
          </p:cNvPr>
          <p:cNvCxnSpPr>
            <a:cxnSpLocks/>
          </p:cNvCxnSpPr>
          <p:nvPr/>
        </p:nvCxnSpPr>
        <p:spPr>
          <a:xfrm>
            <a:off x="4513483" y="1624361"/>
            <a:ext cx="3812761" cy="138486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41405A-E944-5444-889F-A14E1168F10A}"/>
              </a:ext>
            </a:extLst>
          </p:cNvPr>
          <p:cNvCxnSpPr>
            <a:cxnSpLocks/>
          </p:cNvCxnSpPr>
          <p:nvPr/>
        </p:nvCxnSpPr>
        <p:spPr>
          <a:xfrm flipH="1">
            <a:off x="5207000" y="447800"/>
            <a:ext cx="914400" cy="42385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498154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25152</TotalTime>
  <Words>444</Words>
  <Application>Microsoft Macintosh PowerPoint</Application>
  <PresentationFormat>On-screen Show (16:9)</PresentationFormat>
  <Paragraphs>146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Avenir Roman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DonationX Walkthrough</vt:lpstr>
      <vt:lpstr>Agenda</vt:lpstr>
      <vt:lpstr>PowerPoint Presentation</vt:lpstr>
      <vt:lpstr>Nav Drawer in DonationX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Navigation Drawer Overview</vt:lpstr>
      <vt:lpstr>Overview - Create Drawer Layout</vt:lpstr>
      <vt:lpstr>Overview – Bind to the Drawer Layout etc.</vt:lpstr>
      <vt:lpstr>Overview – Bind to the Drawer Layout etc.</vt:lpstr>
      <vt:lpstr>Overview – Handle Drawer Click &amp; Update Content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47</cp:revision>
  <dcterms:created xsi:type="dcterms:W3CDTF">2019-01-29T16:40:14Z</dcterms:created>
  <dcterms:modified xsi:type="dcterms:W3CDTF">2019-10-15T09:57:46Z</dcterms:modified>
</cp:coreProperties>
</file>